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  <p:sldMasterId id="2147483798" r:id="rId2"/>
  </p:sldMasterIdLst>
  <p:notesMasterIdLst>
    <p:notesMasterId r:id="rId25"/>
  </p:notesMasterIdLst>
  <p:sldIdLst>
    <p:sldId id="334" r:id="rId3"/>
    <p:sldId id="268" r:id="rId4"/>
    <p:sldId id="293" r:id="rId5"/>
    <p:sldId id="317" r:id="rId6"/>
    <p:sldId id="318" r:id="rId7"/>
    <p:sldId id="319" r:id="rId8"/>
    <p:sldId id="271" r:id="rId9"/>
    <p:sldId id="313" r:id="rId10"/>
    <p:sldId id="312" r:id="rId11"/>
    <p:sldId id="311" r:id="rId12"/>
    <p:sldId id="323" r:id="rId13"/>
    <p:sldId id="333" r:id="rId14"/>
    <p:sldId id="327" r:id="rId15"/>
    <p:sldId id="332" r:id="rId16"/>
    <p:sldId id="324" r:id="rId17"/>
    <p:sldId id="325" r:id="rId18"/>
    <p:sldId id="304" r:id="rId19"/>
    <p:sldId id="328" r:id="rId20"/>
    <p:sldId id="321" r:id="rId21"/>
    <p:sldId id="330" r:id="rId22"/>
    <p:sldId id="331" r:id="rId23"/>
    <p:sldId id="30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9" autoAdjust="0"/>
    <p:restoredTop sz="86408" autoAdjust="0"/>
  </p:normalViewPr>
  <p:slideViewPr>
    <p:cSldViewPr snapToGrid="0">
      <p:cViewPr varScale="1">
        <p:scale>
          <a:sx n="74" d="100"/>
          <a:sy n="74" d="100"/>
        </p:scale>
        <p:origin x="-306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54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9" d="100"/>
          <a:sy n="69" d="100"/>
        </p:scale>
        <p:origin x="-3368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992EB9-5DAC-C640-B5DA-935C2BAC5DF7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C1F9F-656C-3740-A980-D156282F0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597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7A843-201D-F241-9A75-1B85E7914B4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899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Long standing history of</a:t>
            </a:r>
            <a:r>
              <a:rPr lang="en-US" baseline="0" dirty="0" smtClean="0"/>
              <a:t> innovation including first business library in the US, open stacks and first foreign language collections for immigrant communities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C1F9F-656C-3740-A980-D156282F0A3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999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exhibit was curated by students in Dr. Mary Rizzo's American Studies and History class, Place, Community and Public Humanities at Rutgers University-Newark, in collaboration with a graphic design class, a team of community advisors, the Newark LGBTQ Community Center, and the Rutgers-Newark LGBTQ &amp; Intercultural Resource Center.  On display at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Newark Public Library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C1F9F-656C-3740-A980-D156282F0A3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822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OUTCOME:</a:t>
            </a:r>
            <a:r>
              <a:rPr lang="en-US" baseline="0" dirty="0" smtClean="0"/>
              <a:t>  Exhibit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C1F9F-656C-3740-A980-D156282F0A3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831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11887200" cy="877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034554"/>
            <a:ext cx="10668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A3CF1-8843-45BF-AF15-27ED345A42BF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EF09E-6957-4795-90C1-51A93E9445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118872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317317" y="2048256"/>
            <a:ext cx="4569884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039112"/>
            <a:ext cx="6096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73459" y="188260"/>
            <a:ext cx="2844800" cy="365125"/>
          </a:xfrm>
        </p:spPr>
        <p:txBody>
          <a:bodyPr/>
          <a:lstStyle/>
          <a:p>
            <a:fld id="{0D7A3CF1-8843-45BF-AF15-27ED345A42BF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EF09E-6957-4795-90C1-51A93E9445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118872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002306"/>
            <a:ext cx="10668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A3CF1-8843-45BF-AF15-27ED345A42BF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6133" y="1129553"/>
            <a:ext cx="10651067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118872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002306"/>
            <a:ext cx="10668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73459" y="188260"/>
            <a:ext cx="2844800" cy="365125"/>
          </a:xfrm>
        </p:spPr>
        <p:txBody>
          <a:bodyPr/>
          <a:lstStyle/>
          <a:p>
            <a:fld id="{0D7A3CF1-8843-45BF-AF15-27ED345A42BF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6133" y="1129553"/>
            <a:ext cx="5315712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571488" y="1129553"/>
            <a:ext cx="5315712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118872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002306"/>
            <a:ext cx="10668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73459" y="188260"/>
            <a:ext cx="2844800" cy="365125"/>
          </a:xfrm>
        </p:spPr>
        <p:txBody>
          <a:bodyPr/>
          <a:lstStyle/>
          <a:p>
            <a:fld id="{0D7A3CF1-8843-45BF-AF15-27ED345A42BF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6133" y="1129553"/>
            <a:ext cx="880262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0058400" y="1129553"/>
            <a:ext cx="18288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0058400" y="2629169"/>
            <a:ext cx="18288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A3CF1-8843-45BF-AF15-27ED345A42BF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EF09E-6957-4795-90C1-51A93E9445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50071" y="1129554"/>
            <a:ext cx="1219200" cy="5533278"/>
          </a:xfr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90133" y="1734671"/>
            <a:ext cx="8568267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A3CF1-8843-45BF-AF15-27ED345A42BF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EF09E-6957-4795-90C1-51A93E9445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01320-226F-4860-BB33-D49481655BF5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4/10/2018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1290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9A5CB-2660-4D7A-A4ED-B6818CABFED0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4/10/2018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1212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89351-D2CC-42DC-A929-22FB68A9531C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4/10/2018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910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0ACD3-F38B-4AC2-9AE4-091E725BB6C5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4/10/2018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322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A3CF1-8843-45BF-AF15-27ED345A42BF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EF09E-6957-4795-90C1-51A93E9445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8A988-B0D6-4614-939C-B566F79CBA67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4/10/2018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7309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49FF-61DC-4C2B-99BB-49F28517F3A4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4/10/2018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4950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454F4-EFEC-4934-B9DE-0AB79B878DEA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4/10/2018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5721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2C3EF-F326-4183-9724-6EFD1D7849D6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4/10/2018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8976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A4F2-8EC5-4860-B0D3-4B522DB99F6C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4/10/2018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6801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55990-C19B-4D64-BF39-62A73126F7B2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4/10/2018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7238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417C-89D1-4794-8C1A-9841344B51A5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4/10/2018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240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118872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943600"/>
            <a:ext cx="10668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A3CF1-8843-45BF-AF15-27ED345A42BF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6133" y="1129553"/>
            <a:ext cx="10651067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118872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5484607"/>
            <a:ext cx="10668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A3CF1-8843-45BF-AF15-27ED345A42BF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EF09E-6957-4795-90C1-51A93E9445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90133" y="2595563"/>
            <a:ext cx="475488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3379" y="2595563"/>
            <a:ext cx="475488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73459" y="188260"/>
            <a:ext cx="2844800" cy="365125"/>
          </a:xfrm>
        </p:spPr>
        <p:txBody>
          <a:bodyPr/>
          <a:lstStyle/>
          <a:p>
            <a:fld id="{0D7A3CF1-8843-45BF-AF15-27ED345A42BF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EF09E-6957-4795-90C1-51A93E9445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4117" y="2017714"/>
            <a:ext cx="475488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94117" y="3065929"/>
            <a:ext cx="475488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63379" y="2017714"/>
            <a:ext cx="475488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63379" y="3065929"/>
            <a:ext cx="475488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773459" y="188260"/>
            <a:ext cx="2844800" cy="365125"/>
          </a:xfrm>
        </p:spPr>
        <p:txBody>
          <a:bodyPr/>
          <a:lstStyle/>
          <a:p>
            <a:fld id="{0D7A3CF1-8843-45BF-AF15-27ED345A42BF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494117" y="188260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EF09E-6957-4795-90C1-51A93E94454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616037" y="2904565"/>
            <a:ext cx="451104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985299" y="2904565"/>
            <a:ext cx="451104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616037" y="2904565"/>
            <a:ext cx="451104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985299" y="2904565"/>
            <a:ext cx="451104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616037" y="2904565"/>
            <a:ext cx="451104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985299" y="2904565"/>
            <a:ext cx="451104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A3CF1-8843-45BF-AF15-27ED345A42BF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EF09E-6957-4795-90C1-51A93E9445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A3CF1-8843-45BF-AF15-27ED345A42BF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EF09E-6957-4795-90C1-51A93E9445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118872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3379" y="2590801"/>
            <a:ext cx="475488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01269" y="2039111"/>
            <a:ext cx="475488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73459" y="188260"/>
            <a:ext cx="2844800" cy="365125"/>
          </a:xfrm>
        </p:spPr>
        <p:txBody>
          <a:bodyPr/>
          <a:lstStyle/>
          <a:p>
            <a:fld id="{0D7A3CF1-8843-45BF-AF15-27ED345A42BF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EF09E-6957-4795-90C1-51A93E9445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" y="1123856"/>
            <a:ext cx="11885084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5899" y="2595563"/>
            <a:ext cx="10147301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73459" y="18826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D7A3CF1-8843-45BF-AF15-27ED345A42BF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4117" y="18826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19859" y="6569076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C1EF09E-6957-4795-90C1-51A93E94454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19201" y="0"/>
            <a:ext cx="10665884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1219201" y="6675120"/>
            <a:ext cx="10665884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  <p:sldLayoutId id="2147483796" r:id="rId14"/>
    <p:sldLayoutId id="2147483797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8FFC1-2F8E-4DDD-9E29-673D6FED0FA2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4/10/2018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353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006028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Century" panose="02040604050505020304" pitchFamily="18" charset="0"/>
              </a:rPr>
              <a:t>Building Sustainable Partnerships </a:t>
            </a:r>
            <a:endParaRPr lang="zh-TW" altLang="en-US" sz="3200" b="1" dirty="0">
              <a:solidFill>
                <a:prstClr val="black"/>
              </a:solidFill>
              <a:latin typeface="Century" pitchFamily="18" charset="0"/>
              <a:cs typeface="Narkisim" pitchFamily="34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39077" y="265645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prstClr val="black"/>
                </a:solidFill>
                <a:latin typeface="Century" pitchFamily="18" charset="0"/>
                <a:cs typeface="Narkisim" pitchFamily="34" charset="-79"/>
              </a:rPr>
              <a:t>Jeff </a:t>
            </a:r>
            <a:r>
              <a:rPr lang="en-US" altLang="zh-TW" sz="2400" dirty="0" err="1">
                <a:solidFill>
                  <a:prstClr val="black"/>
                </a:solidFill>
                <a:latin typeface="Century" pitchFamily="18" charset="0"/>
                <a:cs typeface="Narkisim" pitchFamily="34" charset="-79"/>
              </a:rPr>
              <a:t>Trzeciak</a:t>
            </a:r>
            <a:endParaRPr lang="zh-TW" altLang="en-US" dirty="0">
              <a:solidFill>
                <a:prstClr val="black"/>
              </a:solidFill>
              <a:latin typeface="Century" pitchFamily="18" charset="0"/>
              <a:cs typeface="Narkisim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762003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prstClr val="black"/>
                </a:solidFill>
                <a:latin typeface="Century" panose="02040604050505020304" pitchFamily="18" charset="0"/>
              </a:rPr>
              <a:t>Session </a:t>
            </a:r>
            <a:r>
              <a:rPr lang="en-US" sz="2200" b="1" dirty="0">
                <a:solidFill>
                  <a:prstClr val="black"/>
                </a:solidFill>
                <a:latin typeface="Century" panose="02040604050505020304" pitchFamily="18" charset="0"/>
              </a:rPr>
              <a:t>2</a:t>
            </a:r>
            <a:endParaRPr lang="zh-TW" altLang="en-US" sz="2200" b="1" dirty="0">
              <a:solidFill>
                <a:prstClr val="black"/>
              </a:solidFill>
              <a:latin typeface="Century" pitchFamily="18" charset="0"/>
              <a:cs typeface="Narkisim" pitchFamily="34" charset="-79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868" y="4340180"/>
            <a:ext cx="9470264" cy="176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85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successful collaborations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i="1" dirty="0" smtClean="0"/>
              <a:t>Information sharing</a:t>
            </a:r>
            <a:r>
              <a:rPr lang="en-US" sz="2400" dirty="0" smtClean="0"/>
              <a:t>, </a:t>
            </a:r>
            <a:r>
              <a:rPr lang="en-US" sz="2400" dirty="0"/>
              <a:t>in that communication is open and critical data </a:t>
            </a:r>
            <a:r>
              <a:rPr lang="en-US" sz="2400" dirty="0" smtClean="0"/>
              <a:t>is</a:t>
            </a:r>
            <a:r>
              <a:rPr lang="en-US" sz="2400" baseline="0" dirty="0" smtClean="0"/>
              <a:t> </a:t>
            </a:r>
            <a:r>
              <a:rPr lang="en-US" sz="2400" dirty="0" smtClean="0"/>
              <a:t>shared </a:t>
            </a:r>
            <a:r>
              <a:rPr lang="en-US" sz="2400" dirty="0"/>
              <a:t>freely.</a:t>
            </a:r>
          </a:p>
          <a:p>
            <a:r>
              <a:rPr lang="en-US" sz="2400" i="1" dirty="0" smtClean="0"/>
              <a:t>Integration</a:t>
            </a:r>
            <a:r>
              <a:rPr lang="en-US" sz="2400" dirty="0" smtClean="0"/>
              <a:t>, </a:t>
            </a:r>
            <a:r>
              <a:rPr lang="en-US" sz="2400" dirty="0"/>
              <a:t>in that the partners develop linkages and share in </a:t>
            </a:r>
            <a:r>
              <a:rPr lang="en-US" sz="2400" dirty="0" smtClean="0"/>
              <a:t>joint</a:t>
            </a:r>
            <a:r>
              <a:rPr lang="en-US" sz="2400" baseline="0" dirty="0" smtClean="0"/>
              <a:t> </a:t>
            </a:r>
            <a:r>
              <a:rPr lang="en-US" sz="2400" dirty="0" smtClean="0"/>
              <a:t>activities</a:t>
            </a:r>
            <a:r>
              <a:rPr lang="en-US" sz="2400" dirty="0"/>
              <a:t>.</a:t>
            </a:r>
          </a:p>
          <a:p>
            <a:r>
              <a:rPr lang="en-US" sz="2400" i="1" dirty="0" smtClean="0"/>
              <a:t>Institutionalization</a:t>
            </a:r>
            <a:r>
              <a:rPr lang="en-US" sz="2400" dirty="0" smtClean="0"/>
              <a:t>, </a:t>
            </a:r>
            <a:r>
              <a:rPr lang="en-US" sz="2400" dirty="0"/>
              <a:t>in that the relationship may adopt a formal status </a:t>
            </a:r>
            <a:r>
              <a:rPr lang="en-US" sz="2400" dirty="0" smtClean="0"/>
              <a:t>with</a:t>
            </a:r>
            <a:r>
              <a:rPr lang="en-US" sz="2400" baseline="0" dirty="0" smtClean="0"/>
              <a:t> </a:t>
            </a:r>
            <a:r>
              <a:rPr lang="en-US" sz="2400" dirty="0" smtClean="0"/>
              <a:t>clear </a:t>
            </a:r>
            <a:r>
              <a:rPr lang="en-US" sz="2400" dirty="0"/>
              <a:t>responsibilities and decision processes.</a:t>
            </a:r>
          </a:p>
          <a:p>
            <a:r>
              <a:rPr lang="en-US" sz="2400" i="1" dirty="0" smtClean="0"/>
              <a:t>Integrity</a:t>
            </a:r>
            <a:r>
              <a:rPr lang="en-US" sz="2400" dirty="0" smtClean="0"/>
              <a:t>, </a:t>
            </a:r>
            <a:r>
              <a:rPr lang="en-US" sz="2400" dirty="0"/>
              <a:t>in that partners behave towards each other in honorable </a:t>
            </a:r>
            <a:r>
              <a:rPr lang="en-US" sz="2400" dirty="0" smtClean="0"/>
              <a:t>ways that </a:t>
            </a:r>
            <a:r>
              <a:rPr lang="en-US" sz="2400" dirty="0"/>
              <a:t>justify and enhance mutual trust.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5433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Seizing Opportunity</a:t>
            </a:r>
            <a:endParaRPr lang="en-US" dirty="0"/>
          </a:p>
        </p:txBody>
      </p:sp>
      <p:pic>
        <p:nvPicPr>
          <p:cNvPr id="4" name="Picture 3" descr="queer newar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678" y="2319546"/>
            <a:ext cx="9144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75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Aims:  Queer Newark Oral History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3075" y="3021273"/>
            <a:ext cx="8920125" cy="324505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Interview the full diversity of members of Newark’s LGBTQ community;</a:t>
            </a:r>
          </a:p>
          <a:p>
            <a:r>
              <a:rPr lang="en-US" dirty="0"/>
              <a:t>Engage college and university students and faculty in interviewing, cataloging, transcribing, publicizing, organizing, and performing other tasks that will facilitate the growth of the QNOHP;</a:t>
            </a:r>
          </a:p>
          <a:p>
            <a:r>
              <a:rPr lang="en-US" dirty="0"/>
              <a:t>Cement collaboration between Newark’s LGBTQ political, service, and faith organizations and Newark and Newark-area colleges and universities with the QNOHP;</a:t>
            </a:r>
          </a:p>
          <a:p>
            <a:r>
              <a:rPr lang="en-US" dirty="0"/>
              <a:t>Encourage LGBTQ Newark and former Newark residents to donate their papers and other artifacts to our growing collection of Queer Newark.</a:t>
            </a:r>
          </a:p>
        </p:txBody>
      </p:sp>
      <p:pic>
        <p:nvPicPr>
          <p:cNvPr id="4" name="Picture 3" descr="queer newar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50" y="2088182"/>
            <a:ext cx="17145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296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358" y="4195143"/>
            <a:ext cx="7600458" cy="207118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To </a:t>
            </a:r>
            <a:r>
              <a:rPr lang="en-US" dirty="0"/>
              <a:t>interview people whose lives connect to the history and experiences of LGBTQ Newark;</a:t>
            </a:r>
          </a:p>
          <a:p>
            <a:r>
              <a:rPr lang="en-US" dirty="0"/>
              <a:t>To transcribe interviews so that they are searchable and easily usable for community members, activists, scholars, artists, or anyone interested in Queer Newark;</a:t>
            </a:r>
          </a:p>
          <a:p>
            <a:r>
              <a:rPr lang="en-US" dirty="0"/>
              <a:t>To preserve interviews, as well as whatever papers and artifacts we can collect about Queer Newark, in a permanent, catalogued, </a:t>
            </a:r>
            <a:r>
              <a:rPr lang="en-US" dirty="0" smtClean="0"/>
              <a:t>archival);</a:t>
            </a:r>
            <a:endParaRPr lang="en-US" dirty="0"/>
          </a:p>
        </p:txBody>
      </p:sp>
      <p:pic>
        <p:nvPicPr>
          <p:cNvPr id="4" name="Picture 3" descr="queer newar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393" y="2312995"/>
            <a:ext cx="5391499" cy="179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10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899" y="4406824"/>
            <a:ext cx="10147301" cy="1859506"/>
          </a:xfrm>
        </p:spPr>
        <p:txBody>
          <a:bodyPr>
            <a:normAutofit/>
          </a:bodyPr>
          <a:lstStyle/>
          <a:p>
            <a:r>
              <a:rPr lang="en-US" dirty="0"/>
              <a:t>To make interviews and artifacts accessible through </a:t>
            </a:r>
            <a:r>
              <a:rPr lang="en-US" dirty="0" smtClean="0"/>
              <a:t>digitization;</a:t>
            </a:r>
            <a:endParaRPr lang="en-US" dirty="0"/>
          </a:p>
          <a:p>
            <a:r>
              <a:rPr lang="en-US" dirty="0"/>
              <a:t>To collect, catalog, and make accessible existing interviews of LGBTQ Newark residents and former residents.</a:t>
            </a:r>
          </a:p>
        </p:txBody>
      </p:sp>
      <p:pic>
        <p:nvPicPr>
          <p:cNvPr id="4" name="Picture 3" descr="queer newar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393" y="2312995"/>
            <a:ext cx="5391499" cy="179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40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Stewardship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66984"/>
            <a:ext cx="7342554" cy="3885324"/>
          </a:xfrm>
        </p:spPr>
        <p:txBody>
          <a:bodyPr>
            <a:noAutofit/>
          </a:bodyPr>
          <a:lstStyle/>
          <a:p>
            <a:r>
              <a:rPr lang="en-US" dirty="0"/>
              <a:t>The Queer Newark Oral History Project (QNOHP) was founded in the summer of 2011 by </a:t>
            </a:r>
            <a:endParaRPr lang="en-US" dirty="0" smtClean="0"/>
          </a:p>
          <a:p>
            <a:pPr lvl="1"/>
            <a:r>
              <a:rPr lang="en-US" dirty="0" smtClean="0"/>
              <a:t>Darnell </a:t>
            </a:r>
            <a:r>
              <a:rPr lang="en-US" dirty="0"/>
              <a:t>Moore, an activist and </a:t>
            </a:r>
            <a:r>
              <a:rPr lang="en-US" dirty="0" smtClean="0"/>
              <a:t>writer</a:t>
            </a:r>
          </a:p>
          <a:p>
            <a:pPr lvl="1"/>
            <a:r>
              <a:rPr lang="en-US" dirty="0" smtClean="0"/>
              <a:t>Beryl </a:t>
            </a:r>
            <a:r>
              <a:rPr lang="en-US" dirty="0" err="1"/>
              <a:t>Satter</a:t>
            </a:r>
            <a:r>
              <a:rPr lang="en-US" dirty="0"/>
              <a:t>, a history professor at Rutgers University-Newark, </a:t>
            </a:r>
            <a:r>
              <a:rPr lang="en-US" dirty="0" smtClean="0"/>
              <a:t>and</a:t>
            </a:r>
          </a:p>
          <a:p>
            <a:pPr lvl="1"/>
            <a:r>
              <a:rPr lang="en-US" dirty="0" smtClean="0"/>
              <a:t>Christina </a:t>
            </a:r>
            <a:r>
              <a:rPr lang="en-US" dirty="0" err="1"/>
              <a:t>Strasburger</a:t>
            </a:r>
            <a:r>
              <a:rPr lang="en-US" dirty="0"/>
              <a:t>, the administrator of the Departments of History and African American and African Studies at Rutgers University-Newark</a:t>
            </a:r>
            <a:r>
              <a:rPr lang="en-US" dirty="0" smtClean="0"/>
              <a:t>.</a:t>
            </a:r>
          </a:p>
          <a:p>
            <a:r>
              <a:rPr lang="en-US" dirty="0"/>
              <a:t>collect and preserve the history of LGBTQ and gender-nonconforming communities in </a:t>
            </a:r>
            <a:r>
              <a:rPr lang="en-US" dirty="0" smtClean="0"/>
              <a:t>Newark</a:t>
            </a:r>
          </a:p>
        </p:txBody>
      </p:sp>
      <p:pic>
        <p:nvPicPr>
          <p:cNvPr id="4" name="Picture 3" descr="at home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991" y="2274207"/>
            <a:ext cx="3110156" cy="414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28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0" dirty="0" smtClean="0"/>
              <a:t>Discovery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Threefold commitment:</a:t>
            </a:r>
          </a:p>
          <a:p>
            <a:pPr lvl="1"/>
            <a:r>
              <a:rPr lang="en-US" dirty="0" smtClean="0"/>
              <a:t>public </a:t>
            </a:r>
            <a:r>
              <a:rPr lang="en-US" dirty="0"/>
              <a:t>programming, </a:t>
            </a:r>
            <a:endParaRPr lang="en-US" dirty="0" smtClean="0"/>
          </a:p>
          <a:p>
            <a:pPr lvl="1"/>
            <a:r>
              <a:rPr lang="en-US" dirty="0" smtClean="0"/>
              <a:t>academic </a:t>
            </a:r>
            <a:r>
              <a:rPr lang="en-US" dirty="0"/>
              <a:t>research, and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development of a publically accessible archive of oral history interviews and </a:t>
            </a:r>
            <a:r>
              <a:rPr lang="en-US" dirty="0" smtClean="0"/>
              <a:t>documents</a:t>
            </a:r>
          </a:p>
          <a:p>
            <a:r>
              <a:rPr lang="en-US" dirty="0"/>
              <a:t>Project staff have </a:t>
            </a:r>
            <a:endParaRPr lang="en-US" dirty="0" smtClean="0"/>
          </a:p>
          <a:p>
            <a:pPr lvl="1"/>
            <a:r>
              <a:rPr lang="en-US" dirty="0" smtClean="0"/>
              <a:t>Recorded </a:t>
            </a:r>
            <a:r>
              <a:rPr lang="en-US" dirty="0"/>
              <a:t>interviews with queer </a:t>
            </a:r>
            <a:r>
              <a:rPr lang="en-US" dirty="0" err="1"/>
              <a:t>Newarkers</a:t>
            </a:r>
            <a:r>
              <a:rPr lang="en-US" dirty="0"/>
              <a:t> about their lives. </a:t>
            </a:r>
            <a:endParaRPr lang="en-US" dirty="0" smtClean="0"/>
          </a:p>
          <a:p>
            <a:pPr lvl="1"/>
            <a:r>
              <a:rPr lang="en-US" dirty="0" smtClean="0"/>
              <a:t>Conducted </a:t>
            </a:r>
            <a:r>
              <a:rPr lang="en-US" dirty="0"/>
              <a:t>extensive research in manuscript and periodical collections across the </a:t>
            </a:r>
            <a:r>
              <a:rPr lang="en-US" dirty="0" smtClean="0"/>
              <a:t>region</a:t>
            </a:r>
          </a:p>
          <a:p>
            <a:pPr lvl="1"/>
            <a:r>
              <a:rPr lang="en-US" dirty="0" smtClean="0"/>
              <a:t>Created </a:t>
            </a:r>
            <a:r>
              <a:rPr lang="en-US" dirty="0"/>
              <a:t>an extensive, public bibliography of rare primary sources and historical studies </a:t>
            </a:r>
            <a:endParaRPr lang="en-US" dirty="0" smtClean="0"/>
          </a:p>
          <a:p>
            <a:pPr lvl="1"/>
            <a:r>
              <a:rPr lang="en-US" dirty="0" smtClean="0"/>
              <a:t>Created </a:t>
            </a:r>
            <a:r>
              <a:rPr lang="en-US" dirty="0"/>
              <a:t>and distributed a historical timeline of queer club spaces in Newark; </a:t>
            </a:r>
            <a:r>
              <a:rPr lang="en-US" dirty="0" smtClean="0"/>
              <a:t>and</a:t>
            </a:r>
          </a:p>
          <a:p>
            <a:pPr lvl="1"/>
            <a:r>
              <a:rPr lang="en-US" dirty="0" smtClean="0"/>
              <a:t>Published </a:t>
            </a:r>
            <a:r>
              <a:rPr lang="en-US" dirty="0"/>
              <a:t>both traditional peer-reviewed scholarship and online public history.</a:t>
            </a:r>
          </a:p>
        </p:txBody>
      </p:sp>
    </p:spTree>
    <p:extLst>
      <p:ext uri="{BB962C8B-B14F-4D97-AF65-F5344CB8AC3E}">
        <p14:creationId xmlns:p14="http://schemas.microsoft.com/office/powerpoint/2010/main" val="25548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At Home in Newark:  Stories from the Queer Newark Oral History Project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597910"/>
            <a:ext cx="5134708" cy="3791168"/>
          </a:xfrm>
        </p:spPr>
        <p:txBody>
          <a:bodyPr>
            <a:normAutofit/>
          </a:bodyPr>
          <a:lstStyle/>
          <a:p>
            <a:r>
              <a:rPr lang="en-US" dirty="0" smtClean="0"/>
              <a:t>2017</a:t>
            </a:r>
          </a:p>
          <a:p>
            <a:r>
              <a:rPr lang="en-US" dirty="0" smtClean="0"/>
              <a:t>Project collaborators</a:t>
            </a:r>
          </a:p>
          <a:p>
            <a:pPr lvl="1"/>
            <a:r>
              <a:rPr lang="en-US" dirty="0" smtClean="0"/>
              <a:t>Newark Public Library (host)</a:t>
            </a:r>
          </a:p>
          <a:p>
            <a:pPr lvl="1"/>
            <a:r>
              <a:rPr lang="en-US" dirty="0" smtClean="0"/>
              <a:t>Rutgers University </a:t>
            </a:r>
            <a:r>
              <a:rPr lang="mr-IN" dirty="0" smtClean="0"/>
              <a:t>–</a:t>
            </a:r>
            <a:r>
              <a:rPr lang="en-US" dirty="0" smtClean="0"/>
              <a:t> Newark</a:t>
            </a:r>
          </a:p>
          <a:p>
            <a:pPr lvl="2"/>
            <a:r>
              <a:rPr lang="en-US" dirty="0" smtClean="0"/>
              <a:t>Public Humanities</a:t>
            </a:r>
          </a:p>
          <a:p>
            <a:pPr lvl="2"/>
            <a:r>
              <a:rPr lang="en-US" dirty="0" smtClean="0"/>
              <a:t>Graphic Design</a:t>
            </a:r>
          </a:p>
          <a:p>
            <a:pPr lvl="2"/>
            <a:r>
              <a:rPr lang="en-US" dirty="0" smtClean="0"/>
              <a:t>LGBTQ &amp; Intercultural Resource Center</a:t>
            </a:r>
          </a:p>
          <a:p>
            <a:pPr lvl="2"/>
            <a:r>
              <a:rPr lang="en-US" dirty="0" smtClean="0"/>
              <a:t>Newark LGBTQ Community Center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5" name="Picture 4" descr="at home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274" y="2470304"/>
            <a:ext cx="4677955" cy="350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08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At Home in Newark:  Stories from the Queer Newark Oral History Project</a:t>
            </a:r>
            <a:endParaRPr lang="en-US" sz="4000" dirty="0"/>
          </a:p>
        </p:txBody>
      </p:sp>
      <p:pic>
        <p:nvPicPr>
          <p:cNvPr id="6" name="Picture 5" descr="Oral-History-Project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54" y="2129693"/>
            <a:ext cx="2618184" cy="4005385"/>
          </a:xfrm>
          <a:prstGeom prst="rect">
            <a:avLst/>
          </a:prstGeom>
        </p:spPr>
      </p:pic>
      <p:pic>
        <p:nvPicPr>
          <p:cNvPr id="7" name="Picture 6" descr="Oral-History-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942" y="2207846"/>
            <a:ext cx="2632904" cy="3992247"/>
          </a:xfrm>
          <a:prstGeom prst="rect">
            <a:avLst/>
          </a:prstGeom>
        </p:spPr>
      </p:pic>
      <p:pic>
        <p:nvPicPr>
          <p:cNvPr id="8" name="Picture 7" descr="Oral-History-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181" y="2149230"/>
            <a:ext cx="3207860" cy="420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81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Recognizing opportunity:  Celebration</a:t>
            </a:r>
            <a:endParaRPr lang="en-US" dirty="0"/>
          </a:p>
        </p:txBody>
      </p:sp>
      <p:pic>
        <p:nvPicPr>
          <p:cNvPr id="5" name="Picture 4" descr="naught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608" y="2434614"/>
            <a:ext cx="8680245" cy="381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64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808" y="2152813"/>
            <a:ext cx="10155203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Building Partnerships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759357"/>
            <a:ext cx="10160000" cy="136680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Jeffrey Trzeciak </a:t>
            </a:r>
          </a:p>
          <a:p>
            <a:pPr marL="0" indent="0">
              <a:buNone/>
            </a:pPr>
            <a:r>
              <a:rPr lang="en-US" dirty="0" smtClean="0"/>
              <a:t>HKUL </a:t>
            </a:r>
            <a:r>
              <a:rPr lang="en-US" dirty="0"/>
              <a:t>Leadership Institute </a:t>
            </a:r>
            <a:r>
              <a:rPr lang="en-US" dirty="0" smtClean="0"/>
              <a:t>2018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Hong Kong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78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Recognizing opportunity:  Celebration</a:t>
            </a:r>
            <a:endParaRPr lang="en-US" dirty="0"/>
          </a:p>
        </p:txBody>
      </p:sp>
      <p:pic>
        <p:nvPicPr>
          <p:cNvPr id="3" name="Picture 2" descr="kiki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939" y="2318889"/>
            <a:ext cx="6374423" cy="424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09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Recognizing opportunity:  Celebration</a:t>
            </a:r>
            <a:endParaRPr lang="en-US" dirty="0"/>
          </a:p>
        </p:txBody>
      </p:sp>
      <p:pic>
        <p:nvPicPr>
          <p:cNvPr id="5" name="Picture 4" descr="kiki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768" y="1758463"/>
            <a:ext cx="3165232" cy="2364152"/>
          </a:xfrm>
          <a:prstGeom prst="rect">
            <a:avLst/>
          </a:prstGeom>
        </p:spPr>
      </p:pic>
      <p:pic>
        <p:nvPicPr>
          <p:cNvPr id="6" name="Picture 5" descr="kiki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769" y="4396149"/>
            <a:ext cx="3223847" cy="2149231"/>
          </a:xfrm>
          <a:prstGeom prst="rect">
            <a:avLst/>
          </a:prstGeom>
        </p:spPr>
      </p:pic>
      <p:pic>
        <p:nvPicPr>
          <p:cNvPr id="7" name="Picture 6" descr="kiki5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38" y="1856156"/>
            <a:ext cx="3336193" cy="2224129"/>
          </a:xfrm>
          <a:prstGeom prst="rect">
            <a:avLst/>
          </a:prstGeom>
        </p:spPr>
      </p:pic>
      <p:pic>
        <p:nvPicPr>
          <p:cNvPr id="8" name="Picture 7" descr="kiki4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83" y="4317999"/>
            <a:ext cx="3326424" cy="2246924"/>
          </a:xfrm>
          <a:prstGeom prst="rect">
            <a:avLst/>
          </a:prstGeom>
        </p:spPr>
      </p:pic>
      <p:pic>
        <p:nvPicPr>
          <p:cNvPr id="10" name="Picture 9" descr="kiki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193" y="1973387"/>
            <a:ext cx="6647961" cy="443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28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1019808" y="2290009"/>
            <a:ext cx="9140192" cy="383615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Identify areas of strength that each of you have.  Are there common themes?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Identify areas of weakness  that each of you have?  Are there common themes?</a:t>
            </a:r>
          </a:p>
          <a:p>
            <a:endParaRPr lang="en-US" dirty="0"/>
          </a:p>
          <a:p>
            <a:r>
              <a:rPr lang="en-US" dirty="0" smtClean="0"/>
              <a:t>Are there opportunities where you could work together?</a:t>
            </a:r>
          </a:p>
          <a:p>
            <a:endParaRPr lang="en-US" dirty="0"/>
          </a:p>
          <a:p>
            <a:r>
              <a:rPr lang="en-US" dirty="0" smtClean="0"/>
              <a:t>How might you explore these relationships after this workshop?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9069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sz="1000" dirty="0" smtClean="0"/>
          </a:p>
          <a:p>
            <a:pPr marL="628650" indent="-514350">
              <a:buFont typeface="+mj-lt"/>
              <a:buAutoNum type="arabicPeriod"/>
            </a:pPr>
            <a:r>
              <a:rPr lang="en-US" sz="2800" dirty="0" smtClean="0"/>
              <a:t>Introduction</a:t>
            </a:r>
          </a:p>
          <a:p>
            <a:pPr marL="628650" indent="-514350">
              <a:buFont typeface="+mj-lt"/>
              <a:buAutoNum type="arabicPeriod"/>
            </a:pPr>
            <a:r>
              <a:rPr lang="en-US" sz="2800" dirty="0"/>
              <a:t>Context for </a:t>
            </a:r>
            <a:r>
              <a:rPr lang="en-US" sz="2800" dirty="0" smtClean="0"/>
              <a:t>Collaboration</a:t>
            </a:r>
          </a:p>
          <a:p>
            <a:pPr marL="628650" indent="-514350">
              <a:buFont typeface="+mj-lt"/>
              <a:buAutoNum type="arabicPeriod"/>
            </a:pPr>
            <a:r>
              <a:rPr lang="en-US" sz="2800" dirty="0" smtClean="0"/>
              <a:t>Context for Innovation</a:t>
            </a:r>
            <a:endParaRPr lang="en-US" sz="2800" dirty="0"/>
          </a:p>
          <a:p>
            <a:pPr marL="628650" indent="-514350">
              <a:buFont typeface="+mj-lt"/>
              <a:buAutoNum type="arabicPeriod"/>
            </a:pPr>
            <a:r>
              <a:rPr lang="en-US" sz="2800" dirty="0" smtClean="0"/>
              <a:t>Building on strengths</a:t>
            </a:r>
          </a:p>
          <a:p>
            <a:pPr marL="628650" indent="-514350">
              <a:buFont typeface="+mj-lt"/>
              <a:buAutoNum type="arabicPeriod"/>
            </a:pPr>
            <a:r>
              <a:rPr lang="en-US" sz="2800" dirty="0" smtClean="0"/>
              <a:t>Building successful partnerships</a:t>
            </a:r>
          </a:p>
          <a:p>
            <a:pPr marL="628650" indent="-514350">
              <a:buFont typeface="+mj-lt"/>
              <a:buAutoNum type="arabicPeriod"/>
            </a:pPr>
            <a:r>
              <a:rPr lang="en-US" sz="2800" dirty="0" smtClean="0"/>
              <a:t>Real World Example:  Seizing on opportunity</a:t>
            </a:r>
            <a:endParaRPr lang="en-US" sz="2800" baseline="0" dirty="0" smtClean="0"/>
          </a:p>
          <a:p>
            <a:pPr marL="628650" indent="-514350">
              <a:buFont typeface="+mj-lt"/>
              <a:buAutoNum type="arabicPeriod"/>
            </a:pPr>
            <a:r>
              <a:rPr lang="en-US" sz="2800" baseline="0" dirty="0" smtClean="0"/>
              <a:t>Exercise</a:t>
            </a:r>
            <a:endParaRPr lang="en-US" sz="2400" baseline="0" dirty="0" smtClean="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36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28497"/>
            <a:ext cx="7048339" cy="3797667"/>
          </a:xfrm>
        </p:spPr>
        <p:txBody>
          <a:bodyPr/>
          <a:lstStyle/>
          <a:p>
            <a:r>
              <a:rPr lang="en-US" dirty="0" smtClean="0"/>
              <a:t>Director, Newark Public Library</a:t>
            </a:r>
          </a:p>
          <a:p>
            <a:r>
              <a:rPr lang="en-US" dirty="0" smtClean="0"/>
              <a:t>Largest city library in New Jersey, serving NJ’s largest city</a:t>
            </a:r>
          </a:p>
          <a:p>
            <a:r>
              <a:rPr lang="en-US" dirty="0" smtClean="0"/>
              <a:t>More than 430,000 visitors last year</a:t>
            </a:r>
          </a:p>
          <a:p>
            <a:r>
              <a:rPr lang="en-US" dirty="0" smtClean="0"/>
              <a:t>Significant special collections</a:t>
            </a:r>
          </a:p>
          <a:p>
            <a:pPr lvl="1"/>
            <a:r>
              <a:rPr lang="en-US" dirty="0" smtClean="0"/>
              <a:t>African-American History</a:t>
            </a:r>
          </a:p>
          <a:p>
            <a:pPr lvl="1"/>
            <a:r>
              <a:rPr lang="en-US" dirty="0" smtClean="0"/>
              <a:t>Latino Community in NJ</a:t>
            </a:r>
          </a:p>
          <a:p>
            <a:pPr lvl="1"/>
            <a:r>
              <a:rPr lang="en-US" dirty="0" smtClean="0"/>
              <a:t>30,000 works of art</a:t>
            </a:r>
          </a:p>
          <a:p>
            <a:pPr lvl="1"/>
            <a:r>
              <a:rPr lang="en-US" dirty="0" smtClean="0"/>
              <a:t>Philip Roth Personal Library</a:t>
            </a:r>
          </a:p>
        </p:txBody>
      </p:sp>
      <p:pic>
        <p:nvPicPr>
          <p:cNvPr id="8" name="Picture 7" descr="np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987" y="2967428"/>
            <a:ext cx="3822967" cy="286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27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for Collaboration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8516" y="2269237"/>
            <a:ext cx="4071052" cy="40710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725" y="2247799"/>
            <a:ext cx="5248492" cy="408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86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for Innovation</a:t>
            </a:r>
            <a:endParaRPr lang="en-US" dirty="0"/>
          </a:p>
        </p:txBody>
      </p:sp>
      <p:pic>
        <p:nvPicPr>
          <p:cNvPr id="11" name="Picture 10" descr="quote-the-public-library-is-a-center-of-public-happiness-first-of-public-education-next-john-cotton-dana-73-47-3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474" y="2353549"/>
            <a:ext cx="8659265" cy="407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0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Building on our strengths:</a:t>
            </a:r>
            <a:br>
              <a:rPr lang="en-US" dirty="0" smtClean="0"/>
            </a:br>
            <a:r>
              <a:rPr lang="en-US" dirty="0" smtClean="0"/>
              <a:t>Our traditional core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/>
              <a:t>Stewardship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Discovery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Preservation</a:t>
            </a:r>
            <a:endParaRPr lang="en-US" sz="3200" dirty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Education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Celebration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7209" y="2221911"/>
            <a:ext cx="6674707" cy="366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5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successful collaborations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200" b="0" dirty="0" err="1" smtClean="0"/>
              <a:t>Rosabeth</a:t>
            </a:r>
            <a:r>
              <a:rPr lang="en-US" sz="3200" b="0" dirty="0" smtClean="0"/>
              <a:t> Moss Kantor, a researcher at Harvard Business School has identified the characteristics of successful partnerships (</a:t>
            </a:r>
            <a:r>
              <a:rPr lang="en-US" sz="3200" b="0" dirty="0" err="1" smtClean="0"/>
              <a:t>Kanter</a:t>
            </a:r>
            <a:r>
              <a:rPr lang="en-US" sz="3200" b="0" dirty="0" smtClean="0"/>
              <a:t>, 1994).</a:t>
            </a:r>
          </a:p>
          <a:p>
            <a:r>
              <a:rPr lang="en-US" sz="3200" b="0" i="1" dirty="0" smtClean="0"/>
              <a:t>Individual excellence</a:t>
            </a:r>
            <a:r>
              <a:rPr lang="en-US" sz="3200" b="0" dirty="0" smtClean="0"/>
              <a:t>, in that the partners are strong and have something to contribute to the relationship.</a:t>
            </a:r>
          </a:p>
          <a:p>
            <a:r>
              <a:rPr lang="en-US" sz="3200" b="0" i="1" dirty="0" smtClean="0"/>
              <a:t>Importance</a:t>
            </a:r>
            <a:r>
              <a:rPr lang="en-US" sz="3200" b="0" dirty="0" smtClean="0"/>
              <a:t>, in that the relationship fits the strategic objectives of the partners and they want to make it work.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33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successful collaborations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899" y="2595564"/>
            <a:ext cx="9674267" cy="3446982"/>
          </a:xfrm>
        </p:spPr>
        <p:txBody>
          <a:bodyPr>
            <a:noAutofit/>
          </a:bodyPr>
          <a:lstStyle/>
          <a:p>
            <a:r>
              <a:rPr lang="en-US" sz="2400" b="0" dirty="0" err="1"/>
              <a:t>Rosabeth</a:t>
            </a:r>
            <a:r>
              <a:rPr lang="en-US" sz="2400" b="0" dirty="0"/>
              <a:t> Moss Kantor, a researcher at Harvard Business School </a:t>
            </a:r>
            <a:r>
              <a:rPr lang="en-US" sz="2400" b="0" dirty="0" smtClean="0"/>
              <a:t>has identified </a:t>
            </a:r>
            <a:r>
              <a:rPr lang="en-US" sz="2400" b="0" dirty="0"/>
              <a:t>the characteristics of successful partnerships (</a:t>
            </a:r>
            <a:r>
              <a:rPr lang="en-US" sz="2400" b="0" dirty="0" err="1"/>
              <a:t>Kanter</a:t>
            </a:r>
            <a:r>
              <a:rPr lang="en-US" sz="2400" b="0" dirty="0"/>
              <a:t>, 1994).</a:t>
            </a:r>
          </a:p>
          <a:p>
            <a:r>
              <a:rPr lang="en-US" sz="2400" b="0" i="1" dirty="0" smtClean="0"/>
              <a:t>Interdependence</a:t>
            </a:r>
            <a:r>
              <a:rPr lang="en-US" sz="2400" b="0" dirty="0" smtClean="0"/>
              <a:t>, </a:t>
            </a:r>
            <a:r>
              <a:rPr lang="en-US" sz="2400" b="0" dirty="0"/>
              <a:t>in that the partners need each other and have </a:t>
            </a:r>
            <a:r>
              <a:rPr lang="en-US" sz="2400" b="0" dirty="0" smtClean="0"/>
              <a:t>complimentary </a:t>
            </a:r>
            <a:r>
              <a:rPr lang="en-US" sz="2400" b="0" dirty="0"/>
              <a:t>assets and skills.</a:t>
            </a:r>
          </a:p>
          <a:p>
            <a:r>
              <a:rPr lang="en-US" sz="2400" b="0" i="1" dirty="0" smtClean="0"/>
              <a:t>Investment</a:t>
            </a:r>
            <a:r>
              <a:rPr lang="en-US" sz="2400" b="0" dirty="0" smtClean="0"/>
              <a:t>, </a:t>
            </a:r>
            <a:r>
              <a:rPr lang="en-US" sz="2400" b="0" dirty="0"/>
              <a:t>in that the partners are willing to show tangible signs for </a:t>
            </a:r>
            <a:r>
              <a:rPr lang="en-US" sz="2400" b="0" dirty="0" smtClean="0"/>
              <a:t>a long</a:t>
            </a:r>
            <a:r>
              <a:rPr lang="en-US" sz="2400" b="0" dirty="0"/>
              <a:t>-term commitment</a:t>
            </a:r>
            <a:r>
              <a:rPr lang="en-US" sz="2400" b="0" dirty="0" smtClean="0"/>
              <a:t>.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248167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8158</TotalTime>
  <Words>839</Words>
  <Application>Microsoft Office PowerPoint</Application>
  <PresentationFormat>Custom</PresentationFormat>
  <Paragraphs>106</Paragraphs>
  <Slides>22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Perception</vt:lpstr>
      <vt:lpstr>Office Theme</vt:lpstr>
      <vt:lpstr>PowerPoint Presentation</vt:lpstr>
      <vt:lpstr>Building Partnerships</vt:lpstr>
      <vt:lpstr>Outline </vt:lpstr>
      <vt:lpstr>Introduction</vt:lpstr>
      <vt:lpstr>Context for Collaboration</vt:lpstr>
      <vt:lpstr>Context for Innovation</vt:lpstr>
      <vt:lpstr>Building on our strengths: Our traditional core</vt:lpstr>
      <vt:lpstr>Building successful collaborations</vt:lpstr>
      <vt:lpstr>Building successful collaborations</vt:lpstr>
      <vt:lpstr>Building successful collaborations</vt:lpstr>
      <vt:lpstr>Seizing Opportunity</vt:lpstr>
      <vt:lpstr>Aims:  Queer Newark Oral History Project</vt:lpstr>
      <vt:lpstr>Goals</vt:lpstr>
      <vt:lpstr>Goals</vt:lpstr>
      <vt:lpstr>Stewardship</vt:lpstr>
      <vt:lpstr>Discovery</vt:lpstr>
      <vt:lpstr>At Home in Newark:  Stories from the Queer Newark Oral History Project</vt:lpstr>
      <vt:lpstr>At Home in Newark:  Stories from the Queer Newark Oral History Project</vt:lpstr>
      <vt:lpstr>Recognizing opportunity:  Celebration</vt:lpstr>
      <vt:lpstr>Recognizing opportunity:  Celebration</vt:lpstr>
      <vt:lpstr>Recognizing opportunity:  Celebration</vt:lpstr>
      <vt:lpstr>Exercise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Freeland</dc:creator>
  <cp:lastModifiedBy>HKU Libraries</cp:lastModifiedBy>
  <cp:revision>77</cp:revision>
  <dcterms:created xsi:type="dcterms:W3CDTF">2016-02-19T16:16:25Z</dcterms:created>
  <dcterms:modified xsi:type="dcterms:W3CDTF">2018-04-10T01:36:05Z</dcterms:modified>
</cp:coreProperties>
</file>